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79956-3D51-6AC4-98D3-96C8A0C6B5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88385D-B04D-1507-F175-ECF5383D74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818934-3921-5A93-58A7-55545382266D}"/>
              </a:ext>
            </a:extLst>
          </p:cNvPr>
          <p:cNvSpPr>
            <a:spLocks noGrp="1"/>
          </p:cNvSpPr>
          <p:nvPr>
            <p:ph type="dt" sz="half" idx="10"/>
          </p:nvPr>
        </p:nvSpPr>
        <p:spPr/>
        <p:txBody>
          <a:bodyPr/>
          <a:lstStyle/>
          <a:p>
            <a:fld id="{AAF0F541-2814-D04B-8E18-407FC8FB3704}" type="datetimeFigureOut">
              <a:rPr lang="en-US" smtClean="0"/>
              <a:t>1/30/2023</a:t>
            </a:fld>
            <a:endParaRPr lang="en-US"/>
          </a:p>
        </p:txBody>
      </p:sp>
      <p:sp>
        <p:nvSpPr>
          <p:cNvPr id="5" name="Footer Placeholder 4">
            <a:extLst>
              <a:ext uri="{FF2B5EF4-FFF2-40B4-BE49-F238E27FC236}">
                <a16:creationId xmlns:a16="http://schemas.microsoft.com/office/drawing/2014/main" id="{145B9EC2-3A06-AF5A-426D-80B1495658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877602-8BE1-C76C-8C0D-A2DF515D2D36}"/>
              </a:ext>
            </a:extLst>
          </p:cNvPr>
          <p:cNvSpPr>
            <a:spLocks noGrp="1"/>
          </p:cNvSpPr>
          <p:nvPr>
            <p:ph type="sldNum" sz="quarter" idx="12"/>
          </p:nvPr>
        </p:nvSpPr>
        <p:spPr/>
        <p:txBody>
          <a:bodyPr/>
          <a:lstStyle/>
          <a:p>
            <a:fld id="{CBE231E5-53FE-5F4D-AEF7-CDAACE4C738E}" type="slidenum">
              <a:rPr lang="en-US" smtClean="0"/>
              <a:t>‹#›</a:t>
            </a:fld>
            <a:endParaRPr lang="en-US"/>
          </a:p>
        </p:txBody>
      </p:sp>
    </p:spTree>
    <p:extLst>
      <p:ext uri="{BB962C8B-B14F-4D97-AF65-F5344CB8AC3E}">
        <p14:creationId xmlns:p14="http://schemas.microsoft.com/office/powerpoint/2010/main" val="3008154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8EF8A-1BF4-1129-3A7B-19DF0934EC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16AC05-5C7F-601C-77EC-E234E3998E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88476-BFE2-A1B5-43E5-652D262F7D5A}"/>
              </a:ext>
            </a:extLst>
          </p:cNvPr>
          <p:cNvSpPr>
            <a:spLocks noGrp="1"/>
          </p:cNvSpPr>
          <p:nvPr>
            <p:ph type="dt" sz="half" idx="10"/>
          </p:nvPr>
        </p:nvSpPr>
        <p:spPr/>
        <p:txBody>
          <a:bodyPr/>
          <a:lstStyle/>
          <a:p>
            <a:fld id="{AAF0F541-2814-D04B-8E18-407FC8FB3704}" type="datetimeFigureOut">
              <a:rPr lang="en-US" smtClean="0"/>
              <a:t>1/30/2023</a:t>
            </a:fld>
            <a:endParaRPr lang="en-US"/>
          </a:p>
        </p:txBody>
      </p:sp>
      <p:sp>
        <p:nvSpPr>
          <p:cNvPr id="5" name="Footer Placeholder 4">
            <a:extLst>
              <a:ext uri="{FF2B5EF4-FFF2-40B4-BE49-F238E27FC236}">
                <a16:creationId xmlns:a16="http://schemas.microsoft.com/office/drawing/2014/main" id="{BF94D2E5-2EA1-66F7-ADFB-09C25F6879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85554-2724-2BDB-B4DC-9465ABED949A}"/>
              </a:ext>
            </a:extLst>
          </p:cNvPr>
          <p:cNvSpPr>
            <a:spLocks noGrp="1"/>
          </p:cNvSpPr>
          <p:nvPr>
            <p:ph type="sldNum" sz="quarter" idx="12"/>
          </p:nvPr>
        </p:nvSpPr>
        <p:spPr/>
        <p:txBody>
          <a:bodyPr/>
          <a:lstStyle/>
          <a:p>
            <a:fld id="{CBE231E5-53FE-5F4D-AEF7-CDAACE4C738E}" type="slidenum">
              <a:rPr lang="en-US" smtClean="0"/>
              <a:t>‹#›</a:t>
            </a:fld>
            <a:endParaRPr lang="en-US"/>
          </a:p>
        </p:txBody>
      </p:sp>
    </p:spTree>
    <p:extLst>
      <p:ext uri="{BB962C8B-B14F-4D97-AF65-F5344CB8AC3E}">
        <p14:creationId xmlns:p14="http://schemas.microsoft.com/office/powerpoint/2010/main" val="3617719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1040CC-8E52-F33C-E5D6-5A746F6105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C19C13-0E7D-824D-A38E-181DA43BC4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3B4C88-8BB7-553C-4ED3-D6A510856CC9}"/>
              </a:ext>
            </a:extLst>
          </p:cNvPr>
          <p:cNvSpPr>
            <a:spLocks noGrp="1"/>
          </p:cNvSpPr>
          <p:nvPr>
            <p:ph type="dt" sz="half" idx="10"/>
          </p:nvPr>
        </p:nvSpPr>
        <p:spPr/>
        <p:txBody>
          <a:bodyPr/>
          <a:lstStyle/>
          <a:p>
            <a:fld id="{AAF0F541-2814-D04B-8E18-407FC8FB3704}" type="datetimeFigureOut">
              <a:rPr lang="en-US" smtClean="0"/>
              <a:t>1/30/2023</a:t>
            </a:fld>
            <a:endParaRPr lang="en-US"/>
          </a:p>
        </p:txBody>
      </p:sp>
      <p:sp>
        <p:nvSpPr>
          <p:cNvPr id="5" name="Footer Placeholder 4">
            <a:extLst>
              <a:ext uri="{FF2B5EF4-FFF2-40B4-BE49-F238E27FC236}">
                <a16:creationId xmlns:a16="http://schemas.microsoft.com/office/drawing/2014/main" id="{525C4756-AAB6-DE9A-F281-DFC69223D6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7950DF-0647-4960-F0E6-64AE90607D29}"/>
              </a:ext>
            </a:extLst>
          </p:cNvPr>
          <p:cNvSpPr>
            <a:spLocks noGrp="1"/>
          </p:cNvSpPr>
          <p:nvPr>
            <p:ph type="sldNum" sz="quarter" idx="12"/>
          </p:nvPr>
        </p:nvSpPr>
        <p:spPr/>
        <p:txBody>
          <a:bodyPr/>
          <a:lstStyle/>
          <a:p>
            <a:fld id="{CBE231E5-53FE-5F4D-AEF7-CDAACE4C738E}" type="slidenum">
              <a:rPr lang="en-US" smtClean="0"/>
              <a:t>‹#›</a:t>
            </a:fld>
            <a:endParaRPr lang="en-US"/>
          </a:p>
        </p:txBody>
      </p:sp>
    </p:spTree>
    <p:extLst>
      <p:ext uri="{BB962C8B-B14F-4D97-AF65-F5344CB8AC3E}">
        <p14:creationId xmlns:p14="http://schemas.microsoft.com/office/powerpoint/2010/main" val="1102912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83B6B-3010-1C93-E808-B190018D8B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E27135-739D-9E85-F4C9-E33B083E13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E2063C-9063-90B5-2AA4-FF02F2F341BD}"/>
              </a:ext>
            </a:extLst>
          </p:cNvPr>
          <p:cNvSpPr>
            <a:spLocks noGrp="1"/>
          </p:cNvSpPr>
          <p:nvPr>
            <p:ph type="dt" sz="half" idx="10"/>
          </p:nvPr>
        </p:nvSpPr>
        <p:spPr/>
        <p:txBody>
          <a:bodyPr/>
          <a:lstStyle/>
          <a:p>
            <a:fld id="{AAF0F541-2814-D04B-8E18-407FC8FB3704}" type="datetimeFigureOut">
              <a:rPr lang="en-US" smtClean="0"/>
              <a:t>1/30/2023</a:t>
            </a:fld>
            <a:endParaRPr lang="en-US"/>
          </a:p>
        </p:txBody>
      </p:sp>
      <p:sp>
        <p:nvSpPr>
          <p:cNvPr id="5" name="Footer Placeholder 4">
            <a:extLst>
              <a:ext uri="{FF2B5EF4-FFF2-40B4-BE49-F238E27FC236}">
                <a16:creationId xmlns:a16="http://schemas.microsoft.com/office/drawing/2014/main" id="{25B4BAE0-542B-5C40-478F-716F81DA95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B2CB44-3E5A-4DD2-2F8D-1972CEA65FCA}"/>
              </a:ext>
            </a:extLst>
          </p:cNvPr>
          <p:cNvSpPr>
            <a:spLocks noGrp="1"/>
          </p:cNvSpPr>
          <p:nvPr>
            <p:ph type="sldNum" sz="quarter" idx="12"/>
          </p:nvPr>
        </p:nvSpPr>
        <p:spPr/>
        <p:txBody>
          <a:bodyPr/>
          <a:lstStyle/>
          <a:p>
            <a:fld id="{CBE231E5-53FE-5F4D-AEF7-CDAACE4C738E}" type="slidenum">
              <a:rPr lang="en-US" smtClean="0"/>
              <a:t>‹#›</a:t>
            </a:fld>
            <a:endParaRPr lang="en-US"/>
          </a:p>
        </p:txBody>
      </p:sp>
    </p:spTree>
    <p:extLst>
      <p:ext uri="{BB962C8B-B14F-4D97-AF65-F5344CB8AC3E}">
        <p14:creationId xmlns:p14="http://schemas.microsoft.com/office/powerpoint/2010/main" val="3214053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AAA73-810F-0DC8-60ED-B33A10B1EA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FD0FC1-88DD-1188-0038-22F496BF54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DE0DD7-3E47-B62D-4751-074A9730A1D3}"/>
              </a:ext>
            </a:extLst>
          </p:cNvPr>
          <p:cNvSpPr>
            <a:spLocks noGrp="1"/>
          </p:cNvSpPr>
          <p:nvPr>
            <p:ph type="dt" sz="half" idx="10"/>
          </p:nvPr>
        </p:nvSpPr>
        <p:spPr/>
        <p:txBody>
          <a:bodyPr/>
          <a:lstStyle/>
          <a:p>
            <a:fld id="{AAF0F541-2814-D04B-8E18-407FC8FB3704}" type="datetimeFigureOut">
              <a:rPr lang="en-US" smtClean="0"/>
              <a:t>1/30/2023</a:t>
            </a:fld>
            <a:endParaRPr lang="en-US"/>
          </a:p>
        </p:txBody>
      </p:sp>
      <p:sp>
        <p:nvSpPr>
          <p:cNvPr id="5" name="Footer Placeholder 4">
            <a:extLst>
              <a:ext uri="{FF2B5EF4-FFF2-40B4-BE49-F238E27FC236}">
                <a16:creationId xmlns:a16="http://schemas.microsoft.com/office/drawing/2014/main" id="{9D5B9C5B-81A8-1271-5F28-6A6F303A1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F5A707-9794-071D-8F33-F5499ED40FE4}"/>
              </a:ext>
            </a:extLst>
          </p:cNvPr>
          <p:cNvSpPr>
            <a:spLocks noGrp="1"/>
          </p:cNvSpPr>
          <p:nvPr>
            <p:ph type="sldNum" sz="quarter" idx="12"/>
          </p:nvPr>
        </p:nvSpPr>
        <p:spPr/>
        <p:txBody>
          <a:bodyPr/>
          <a:lstStyle/>
          <a:p>
            <a:fld id="{CBE231E5-53FE-5F4D-AEF7-CDAACE4C738E}" type="slidenum">
              <a:rPr lang="en-US" smtClean="0"/>
              <a:t>‹#›</a:t>
            </a:fld>
            <a:endParaRPr lang="en-US"/>
          </a:p>
        </p:txBody>
      </p:sp>
    </p:spTree>
    <p:extLst>
      <p:ext uri="{BB962C8B-B14F-4D97-AF65-F5344CB8AC3E}">
        <p14:creationId xmlns:p14="http://schemas.microsoft.com/office/powerpoint/2010/main" val="2457305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2EEBE-9B34-96F8-A48C-6B87AB19ED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12579C-D152-F2CD-320C-E71672950E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AAF8FB-3065-E280-F920-22A7EC6877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5F7B6B-305C-756E-6AD2-1B9994C9D839}"/>
              </a:ext>
            </a:extLst>
          </p:cNvPr>
          <p:cNvSpPr>
            <a:spLocks noGrp="1"/>
          </p:cNvSpPr>
          <p:nvPr>
            <p:ph type="dt" sz="half" idx="10"/>
          </p:nvPr>
        </p:nvSpPr>
        <p:spPr/>
        <p:txBody>
          <a:bodyPr/>
          <a:lstStyle/>
          <a:p>
            <a:fld id="{AAF0F541-2814-D04B-8E18-407FC8FB3704}" type="datetimeFigureOut">
              <a:rPr lang="en-US" smtClean="0"/>
              <a:t>1/30/2023</a:t>
            </a:fld>
            <a:endParaRPr lang="en-US"/>
          </a:p>
        </p:txBody>
      </p:sp>
      <p:sp>
        <p:nvSpPr>
          <p:cNvPr id="6" name="Footer Placeholder 5">
            <a:extLst>
              <a:ext uri="{FF2B5EF4-FFF2-40B4-BE49-F238E27FC236}">
                <a16:creationId xmlns:a16="http://schemas.microsoft.com/office/drawing/2014/main" id="{E9755536-DC90-E2C9-B42A-D9CED0695A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30C3BE-DEF1-2241-1E3F-86EA34B8716E}"/>
              </a:ext>
            </a:extLst>
          </p:cNvPr>
          <p:cNvSpPr>
            <a:spLocks noGrp="1"/>
          </p:cNvSpPr>
          <p:nvPr>
            <p:ph type="sldNum" sz="quarter" idx="12"/>
          </p:nvPr>
        </p:nvSpPr>
        <p:spPr/>
        <p:txBody>
          <a:bodyPr/>
          <a:lstStyle/>
          <a:p>
            <a:fld id="{CBE231E5-53FE-5F4D-AEF7-CDAACE4C738E}" type="slidenum">
              <a:rPr lang="en-US" smtClean="0"/>
              <a:t>‹#›</a:t>
            </a:fld>
            <a:endParaRPr lang="en-US"/>
          </a:p>
        </p:txBody>
      </p:sp>
    </p:spTree>
    <p:extLst>
      <p:ext uri="{BB962C8B-B14F-4D97-AF65-F5344CB8AC3E}">
        <p14:creationId xmlns:p14="http://schemas.microsoft.com/office/powerpoint/2010/main" val="4155242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F02C3-1B0B-C889-3D0A-605A056DA0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D1DB8C-165B-1E02-B5EE-5F3F352319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C75394-AD27-B635-A2A8-14DC8D73D2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E83410-8BE5-D7A7-7462-5A9FC9E281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C63E49-A04A-5BAD-2927-E942181C23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99215D-C7F4-1C9B-3F37-35774C33D8EB}"/>
              </a:ext>
            </a:extLst>
          </p:cNvPr>
          <p:cNvSpPr>
            <a:spLocks noGrp="1"/>
          </p:cNvSpPr>
          <p:nvPr>
            <p:ph type="dt" sz="half" idx="10"/>
          </p:nvPr>
        </p:nvSpPr>
        <p:spPr/>
        <p:txBody>
          <a:bodyPr/>
          <a:lstStyle/>
          <a:p>
            <a:fld id="{AAF0F541-2814-D04B-8E18-407FC8FB3704}" type="datetimeFigureOut">
              <a:rPr lang="en-US" smtClean="0"/>
              <a:t>1/30/2023</a:t>
            </a:fld>
            <a:endParaRPr lang="en-US"/>
          </a:p>
        </p:txBody>
      </p:sp>
      <p:sp>
        <p:nvSpPr>
          <p:cNvPr id="8" name="Footer Placeholder 7">
            <a:extLst>
              <a:ext uri="{FF2B5EF4-FFF2-40B4-BE49-F238E27FC236}">
                <a16:creationId xmlns:a16="http://schemas.microsoft.com/office/drawing/2014/main" id="{ACF4B24F-71BD-A751-8FE8-335894D32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42E7DC-0057-60B4-62E2-EA96A0CBC161}"/>
              </a:ext>
            </a:extLst>
          </p:cNvPr>
          <p:cNvSpPr>
            <a:spLocks noGrp="1"/>
          </p:cNvSpPr>
          <p:nvPr>
            <p:ph type="sldNum" sz="quarter" idx="12"/>
          </p:nvPr>
        </p:nvSpPr>
        <p:spPr/>
        <p:txBody>
          <a:bodyPr/>
          <a:lstStyle/>
          <a:p>
            <a:fld id="{CBE231E5-53FE-5F4D-AEF7-CDAACE4C738E}" type="slidenum">
              <a:rPr lang="en-US" smtClean="0"/>
              <a:t>‹#›</a:t>
            </a:fld>
            <a:endParaRPr lang="en-US"/>
          </a:p>
        </p:txBody>
      </p:sp>
    </p:spTree>
    <p:extLst>
      <p:ext uri="{BB962C8B-B14F-4D97-AF65-F5344CB8AC3E}">
        <p14:creationId xmlns:p14="http://schemas.microsoft.com/office/powerpoint/2010/main" val="53902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35A07-EB36-308F-119B-C042D584E4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008002-0B04-9D10-039A-A4E73DC63181}"/>
              </a:ext>
            </a:extLst>
          </p:cNvPr>
          <p:cNvSpPr>
            <a:spLocks noGrp="1"/>
          </p:cNvSpPr>
          <p:nvPr>
            <p:ph type="dt" sz="half" idx="10"/>
          </p:nvPr>
        </p:nvSpPr>
        <p:spPr/>
        <p:txBody>
          <a:bodyPr/>
          <a:lstStyle/>
          <a:p>
            <a:fld id="{AAF0F541-2814-D04B-8E18-407FC8FB3704}" type="datetimeFigureOut">
              <a:rPr lang="en-US" smtClean="0"/>
              <a:t>1/30/2023</a:t>
            </a:fld>
            <a:endParaRPr lang="en-US"/>
          </a:p>
        </p:txBody>
      </p:sp>
      <p:sp>
        <p:nvSpPr>
          <p:cNvPr id="4" name="Footer Placeholder 3">
            <a:extLst>
              <a:ext uri="{FF2B5EF4-FFF2-40B4-BE49-F238E27FC236}">
                <a16:creationId xmlns:a16="http://schemas.microsoft.com/office/drawing/2014/main" id="{BD517623-9668-A48F-4475-949869C8AE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587F2A-A916-9B75-56EF-58376F90A960}"/>
              </a:ext>
            </a:extLst>
          </p:cNvPr>
          <p:cNvSpPr>
            <a:spLocks noGrp="1"/>
          </p:cNvSpPr>
          <p:nvPr>
            <p:ph type="sldNum" sz="quarter" idx="12"/>
          </p:nvPr>
        </p:nvSpPr>
        <p:spPr/>
        <p:txBody>
          <a:bodyPr/>
          <a:lstStyle/>
          <a:p>
            <a:fld id="{CBE231E5-53FE-5F4D-AEF7-CDAACE4C738E}" type="slidenum">
              <a:rPr lang="en-US" smtClean="0"/>
              <a:t>‹#›</a:t>
            </a:fld>
            <a:endParaRPr lang="en-US"/>
          </a:p>
        </p:txBody>
      </p:sp>
    </p:spTree>
    <p:extLst>
      <p:ext uri="{BB962C8B-B14F-4D97-AF65-F5344CB8AC3E}">
        <p14:creationId xmlns:p14="http://schemas.microsoft.com/office/powerpoint/2010/main" val="437752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DE2DA7-7307-DC20-26BD-4D0F242FF3A2}"/>
              </a:ext>
            </a:extLst>
          </p:cNvPr>
          <p:cNvSpPr>
            <a:spLocks noGrp="1"/>
          </p:cNvSpPr>
          <p:nvPr>
            <p:ph type="dt" sz="half" idx="10"/>
          </p:nvPr>
        </p:nvSpPr>
        <p:spPr/>
        <p:txBody>
          <a:bodyPr/>
          <a:lstStyle/>
          <a:p>
            <a:fld id="{AAF0F541-2814-D04B-8E18-407FC8FB3704}" type="datetimeFigureOut">
              <a:rPr lang="en-US" smtClean="0"/>
              <a:t>1/30/2023</a:t>
            </a:fld>
            <a:endParaRPr lang="en-US"/>
          </a:p>
        </p:txBody>
      </p:sp>
      <p:sp>
        <p:nvSpPr>
          <p:cNvPr id="3" name="Footer Placeholder 2">
            <a:extLst>
              <a:ext uri="{FF2B5EF4-FFF2-40B4-BE49-F238E27FC236}">
                <a16:creationId xmlns:a16="http://schemas.microsoft.com/office/drawing/2014/main" id="{CC24C056-92EB-9645-241E-AEBD1CD2B4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9A30B0-B134-A05D-D01A-88C1E4229BAB}"/>
              </a:ext>
            </a:extLst>
          </p:cNvPr>
          <p:cNvSpPr>
            <a:spLocks noGrp="1"/>
          </p:cNvSpPr>
          <p:nvPr>
            <p:ph type="sldNum" sz="quarter" idx="12"/>
          </p:nvPr>
        </p:nvSpPr>
        <p:spPr/>
        <p:txBody>
          <a:bodyPr/>
          <a:lstStyle/>
          <a:p>
            <a:fld id="{CBE231E5-53FE-5F4D-AEF7-CDAACE4C738E}" type="slidenum">
              <a:rPr lang="en-US" smtClean="0"/>
              <a:t>‹#›</a:t>
            </a:fld>
            <a:endParaRPr lang="en-US"/>
          </a:p>
        </p:txBody>
      </p:sp>
    </p:spTree>
    <p:extLst>
      <p:ext uri="{BB962C8B-B14F-4D97-AF65-F5344CB8AC3E}">
        <p14:creationId xmlns:p14="http://schemas.microsoft.com/office/powerpoint/2010/main" val="4087392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AD2EE-57A6-D740-13FC-BE2B3E838E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58F024-5FF8-1498-7A2D-22538FD701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9D54BC-70B6-F687-D63B-7A8FA0328A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CB6B45-8F87-F64E-2840-35C925A08CB6}"/>
              </a:ext>
            </a:extLst>
          </p:cNvPr>
          <p:cNvSpPr>
            <a:spLocks noGrp="1"/>
          </p:cNvSpPr>
          <p:nvPr>
            <p:ph type="dt" sz="half" idx="10"/>
          </p:nvPr>
        </p:nvSpPr>
        <p:spPr/>
        <p:txBody>
          <a:bodyPr/>
          <a:lstStyle/>
          <a:p>
            <a:fld id="{AAF0F541-2814-D04B-8E18-407FC8FB3704}" type="datetimeFigureOut">
              <a:rPr lang="en-US" smtClean="0"/>
              <a:t>1/30/2023</a:t>
            </a:fld>
            <a:endParaRPr lang="en-US"/>
          </a:p>
        </p:txBody>
      </p:sp>
      <p:sp>
        <p:nvSpPr>
          <p:cNvPr id="6" name="Footer Placeholder 5">
            <a:extLst>
              <a:ext uri="{FF2B5EF4-FFF2-40B4-BE49-F238E27FC236}">
                <a16:creationId xmlns:a16="http://schemas.microsoft.com/office/drawing/2014/main" id="{FFEC3163-EA97-C830-CF8B-3E64066E3B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D625-2675-1EA0-8921-822C03FF8CEC}"/>
              </a:ext>
            </a:extLst>
          </p:cNvPr>
          <p:cNvSpPr>
            <a:spLocks noGrp="1"/>
          </p:cNvSpPr>
          <p:nvPr>
            <p:ph type="sldNum" sz="quarter" idx="12"/>
          </p:nvPr>
        </p:nvSpPr>
        <p:spPr/>
        <p:txBody>
          <a:bodyPr/>
          <a:lstStyle/>
          <a:p>
            <a:fld id="{CBE231E5-53FE-5F4D-AEF7-CDAACE4C738E}" type="slidenum">
              <a:rPr lang="en-US" smtClean="0"/>
              <a:t>‹#›</a:t>
            </a:fld>
            <a:endParaRPr lang="en-US"/>
          </a:p>
        </p:txBody>
      </p:sp>
    </p:spTree>
    <p:extLst>
      <p:ext uri="{BB962C8B-B14F-4D97-AF65-F5344CB8AC3E}">
        <p14:creationId xmlns:p14="http://schemas.microsoft.com/office/powerpoint/2010/main" val="1266982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FE76F-562A-8554-0C01-CB61717F45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891C88-5F32-8042-3729-311FCE92F1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83F23B-193D-5831-0181-088F3310BF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FF2618-8FAA-3536-6015-E5B781434DD7}"/>
              </a:ext>
            </a:extLst>
          </p:cNvPr>
          <p:cNvSpPr>
            <a:spLocks noGrp="1"/>
          </p:cNvSpPr>
          <p:nvPr>
            <p:ph type="dt" sz="half" idx="10"/>
          </p:nvPr>
        </p:nvSpPr>
        <p:spPr/>
        <p:txBody>
          <a:bodyPr/>
          <a:lstStyle/>
          <a:p>
            <a:fld id="{AAF0F541-2814-D04B-8E18-407FC8FB3704}" type="datetimeFigureOut">
              <a:rPr lang="en-US" smtClean="0"/>
              <a:t>1/30/2023</a:t>
            </a:fld>
            <a:endParaRPr lang="en-US"/>
          </a:p>
        </p:txBody>
      </p:sp>
      <p:sp>
        <p:nvSpPr>
          <p:cNvPr id="6" name="Footer Placeholder 5">
            <a:extLst>
              <a:ext uri="{FF2B5EF4-FFF2-40B4-BE49-F238E27FC236}">
                <a16:creationId xmlns:a16="http://schemas.microsoft.com/office/drawing/2014/main" id="{CC1751BD-B691-116C-03A5-3741C80159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306AE6-C8F9-0399-5BC5-F4DFA2228CD7}"/>
              </a:ext>
            </a:extLst>
          </p:cNvPr>
          <p:cNvSpPr>
            <a:spLocks noGrp="1"/>
          </p:cNvSpPr>
          <p:nvPr>
            <p:ph type="sldNum" sz="quarter" idx="12"/>
          </p:nvPr>
        </p:nvSpPr>
        <p:spPr/>
        <p:txBody>
          <a:bodyPr/>
          <a:lstStyle/>
          <a:p>
            <a:fld id="{CBE231E5-53FE-5F4D-AEF7-CDAACE4C738E}" type="slidenum">
              <a:rPr lang="en-US" smtClean="0"/>
              <a:t>‹#›</a:t>
            </a:fld>
            <a:endParaRPr lang="en-US"/>
          </a:p>
        </p:txBody>
      </p:sp>
    </p:spTree>
    <p:extLst>
      <p:ext uri="{BB962C8B-B14F-4D97-AF65-F5344CB8AC3E}">
        <p14:creationId xmlns:p14="http://schemas.microsoft.com/office/powerpoint/2010/main" val="2382511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B15520-F37A-9484-E4A3-CC14503735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68E207-C42A-BEFE-6CEE-EC9D2DF299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1451E6-67DA-C204-67C7-D762DCC145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0F541-2814-D04B-8E18-407FC8FB3704}" type="datetimeFigureOut">
              <a:rPr lang="en-US" smtClean="0"/>
              <a:t>1/30/2023</a:t>
            </a:fld>
            <a:endParaRPr lang="en-US"/>
          </a:p>
        </p:txBody>
      </p:sp>
      <p:sp>
        <p:nvSpPr>
          <p:cNvPr id="5" name="Footer Placeholder 4">
            <a:extLst>
              <a:ext uri="{FF2B5EF4-FFF2-40B4-BE49-F238E27FC236}">
                <a16:creationId xmlns:a16="http://schemas.microsoft.com/office/drawing/2014/main" id="{DA030A3E-2F91-BB12-06D8-1803996E53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FFA322-A4EC-E0C7-35F6-1C9E4D239C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E231E5-53FE-5F4D-AEF7-CDAACE4C738E}" type="slidenum">
              <a:rPr lang="en-US" smtClean="0"/>
              <a:t>‹#›</a:t>
            </a:fld>
            <a:endParaRPr lang="en-US"/>
          </a:p>
        </p:txBody>
      </p:sp>
    </p:spTree>
    <p:extLst>
      <p:ext uri="{BB962C8B-B14F-4D97-AF65-F5344CB8AC3E}">
        <p14:creationId xmlns:p14="http://schemas.microsoft.com/office/powerpoint/2010/main" val="347111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CFA92-74C1-D52F-6E7D-9F3EEAAAD28D}"/>
              </a:ext>
            </a:extLst>
          </p:cNvPr>
          <p:cNvSpPr>
            <a:spLocks noGrp="1"/>
          </p:cNvSpPr>
          <p:nvPr>
            <p:ph type="ctrTitle"/>
          </p:nvPr>
        </p:nvSpPr>
        <p:spPr>
          <a:xfrm>
            <a:off x="1628898" y="435826"/>
            <a:ext cx="8723297" cy="1587571"/>
          </a:xfrm>
        </p:spPr>
        <p:txBody>
          <a:bodyPr>
            <a:normAutofit fontScale="90000"/>
          </a:bodyPr>
          <a:lstStyle/>
          <a:p>
            <a:r>
              <a:rPr lang="en-US" dirty="0"/>
              <a:t>Centralization and Decentralization </a:t>
            </a:r>
          </a:p>
        </p:txBody>
      </p:sp>
      <p:sp>
        <p:nvSpPr>
          <p:cNvPr id="3" name="Subtitle 2">
            <a:extLst>
              <a:ext uri="{FF2B5EF4-FFF2-40B4-BE49-F238E27FC236}">
                <a16:creationId xmlns:a16="http://schemas.microsoft.com/office/drawing/2014/main" id="{469474EB-92DF-2270-C037-E27A3B44A01B}"/>
              </a:ext>
            </a:extLst>
          </p:cNvPr>
          <p:cNvSpPr>
            <a:spLocks noGrp="1"/>
          </p:cNvSpPr>
          <p:nvPr>
            <p:ph type="subTitle" idx="1"/>
          </p:nvPr>
        </p:nvSpPr>
        <p:spPr>
          <a:xfrm>
            <a:off x="328056" y="1898763"/>
            <a:ext cx="10235046" cy="6002832"/>
          </a:xfrm>
        </p:spPr>
        <p:txBody>
          <a:bodyPr/>
          <a:lstStyle/>
          <a:p>
            <a:pPr fontAlgn="base"/>
            <a:r>
              <a:rPr lang="en-US" b="1" dirty="0" err="1">
                <a:solidFill>
                  <a:srgbClr val="000000"/>
                </a:solidFill>
                <a:effectLst/>
                <a:latin typeface="Georgia" panose="02000000000000000000" pitchFamily="2" charset="0"/>
              </a:rPr>
              <a:t>Centralisation</a:t>
            </a:r>
            <a:r>
              <a:rPr lang="en-US" b="1" dirty="0">
                <a:solidFill>
                  <a:srgbClr val="000000"/>
                </a:solidFill>
                <a:effectLst/>
                <a:latin typeface="Georgia" panose="02000000000000000000" pitchFamily="2" charset="0"/>
              </a:rPr>
              <a:t>:</a:t>
            </a:r>
          </a:p>
          <a:p>
            <a:pPr fontAlgn="base"/>
            <a:r>
              <a:rPr lang="en-US" b="1" dirty="0">
                <a:solidFill>
                  <a:srgbClr val="000000"/>
                </a:solidFill>
                <a:effectLst/>
                <a:latin typeface="Georgia" panose="02000000000000000000" pitchFamily="2" charset="0"/>
              </a:rPr>
              <a:t>Meaning and Definitions:</a:t>
            </a:r>
            <a:endParaRPr lang="en-US" b="0" dirty="0">
              <a:solidFill>
                <a:srgbClr val="424142"/>
              </a:solidFill>
              <a:effectLst/>
              <a:latin typeface="Georgia" panose="02000000000000000000" pitchFamily="2" charset="0"/>
            </a:endParaRPr>
          </a:p>
          <a:p>
            <a:pPr fontAlgn="base"/>
            <a:r>
              <a:rPr lang="en-US" b="0" dirty="0" err="1">
                <a:solidFill>
                  <a:srgbClr val="000000"/>
                </a:solidFill>
                <a:effectLst/>
                <a:latin typeface="Georgia" panose="02000000000000000000" pitchFamily="2" charset="0"/>
              </a:rPr>
              <a:t>Centralisation</a:t>
            </a:r>
            <a:r>
              <a:rPr lang="en-US" b="0" dirty="0">
                <a:solidFill>
                  <a:srgbClr val="000000"/>
                </a:solidFill>
                <a:effectLst/>
                <a:latin typeface="Georgia" panose="02000000000000000000" pitchFamily="2" charset="0"/>
              </a:rPr>
              <a:t> implies that a majority of the decisions having to do with the work being performed are not made by those doing the work but at a point higher in the </a:t>
            </a:r>
            <a:r>
              <a:rPr lang="en-US" b="0" dirty="0" err="1">
                <a:solidFill>
                  <a:srgbClr val="000000"/>
                </a:solidFill>
                <a:effectLst/>
                <a:latin typeface="Georgia" panose="02000000000000000000" pitchFamily="2" charset="0"/>
              </a:rPr>
              <a:t>organisation</a:t>
            </a:r>
            <a:r>
              <a:rPr lang="en-US" b="0" dirty="0">
                <a:solidFill>
                  <a:srgbClr val="000000"/>
                </a:solidFill>
                <a:effectLst/>
                <a:latin typeface="Georgia" panose="02000000000000000000" pitchFamily="2" charset="0"/>
              </a:rPr>
              <a:t>.</a:t>
            </a:r>
            <a:endParaRPr lang="en-US" b="0" dirty="0">
              <a:solidFill>
                <a:srgbClr val="424142"/>
              </a:solidFill>
              <a:effectLst/>
              <a:latin typeface="Georgia" panose="02000000000000000000" pitchFamily="2" charset="0"/>
            </a:endParaRPr>
          </a:p>
          <a:p>
            <a:pPr algn="just"/>
            <a:endParaRPr lang="en-US" dirty="0"/>
          </a:p>
        </p:txBody>
      </p:sp>
      <p:sp>
        <p:nvSpPr>
          <p:cNvPr id="6" name="TextBox 5">
            <a:extLst>
              <a:ext uri="{FF2B5EF4-FFF2-40B4-BE49-F238E27FC236}">
                <a16:creationId xmlns:a16="http://schemas.microsoft.com/office/drawing/2014/main" id="{992532EA-4F95-453D-FE60-C540E863908F}"/>
              </a:ext>
            </a:extLst>
          </p:cNvPr>
          <p:cNvSpPr txBox="1"/>
          <p:nvPr/>
        </p:nvSpPr>
        <p:spPr>
          <a:xfrm>
            <a:off x="3284269" y="3240727"/>
            <a:ext cx="6474774" cy="369332"/>
          </a:xfrm>
          <a:prstGeom prst="rect">
            <a:avLst/>
          </a:prstGeom>
          <a:noFill/>
        </p:spPr>
        <p:txBody>
          <a:bodyPr wrap="square" rtlCol="0">
            <a:spAutoFit/>
          </a:bodyPr>
          <a:lstStyle/>
          <a:p>
            <a:pPr marL="342900" indent="-342900" algn="just">
              <a:buFont typeface="+mj-lt"/>
              <a:buAutoNum type="arabicPeriod"/>
            </a:pPr>
            <a:endParaRPr lang="en-US" dirty="0"/>
          </a:p>
        </p:txBody>
      </p:sp>
      <p:sp>
        <p:nvSpPr>
          <p:cNvPr id="8" name="TextBox 7">
            <a:extLst>
              <a:ext uri="{FF2B5EF4-FFF2-40B4-BE49-F238E27FC236}">
                <a16:creationId xmlns:a16="http://schemas.microsoft.com/office/drawing/2014/main" id="{A2A281DF-3FB5-B425-B43B-63CACAD486AA}"/>
              </a:ext>
            </a:extLst>
          </p:cNvPr>
          <p:cNvSpPr txBox="1"/>
          <p:nvPr/>
        </p:nvSpPr>
        <p:spPr>
          <a:xfrm>
            <a:off x="492642" y="4756148"/>
            <a:ext cx="11889857" cy="923330"/>
          </a:xfrm>
          <a:prstGeom prst="rect">
            <a:avLst/>
          </a:prstGeom>
          <a:noFill/>
        </p:spPr>
        <p:txBody>
          <a:bodyPr wrap="square">
            <a:spAutoFit/>
          </a:bodyPr>
          <a:lstStyle/>
          <a:p>
            <a:pPr algn="l" fontAlgn="base"/>
            <a:r>
              <a:rPr lang="en-US" b="1" dirty="0" err="1">
                <a:solidFill>
                  <a:srgbClr val="000000"/>
                </a:solidFill>
                <a:effectLst/>
                <a:latin typeface="Georgia" panose="02040502050405020303" pitchFamily="18" charset="0"/>
              </a:rPr>
              <a:t>Centralisation</a:t>
            </a:r>
            <a:r>
              <a:rPr lang="en-US" b="1" dirty="0">
                <a:solidFill>
                  <a:srgbClr val="000000"/>
                </a:solidFill>
                <a:effectLst/>
                <a:latin typeface="Georgia" panose="02040502050405020303" pitchFamily="18" charset="0"/>
              </a:rPr>
              <a:t> of authority has following implications:</a:t>
            </a:r>
            <a:endParaRPr lang="en-US" b="0" dirty="0">
              <a:solidFill>
                <a:srgbClr val="424142"/>
              </a:solidFill>
              <a:effectLst/>
              <a:latin typeface="Georgia" panose="02040502050405020303" pitchFamily="18" charset="0"/>
            </a:endParaRPr>
          </a:p>
          <a:p>
            <a:pPr algn="l" fontAlgn="base"/>
            <a:r>
              <a:rPr lang="en-US" b="0" dirty="0">
                <a:solidFill>
                  <a:srgbClr val="000000"/>
                </a:solidFill>
                <a:effectLst/>
                <a:latin typeface="Georgia" panose="02040502050405020303" pitchFamily="18" charset="0"/>
              </a:rPr>
              <a:t>(a) Reservation of decision-making power at the top level.</a:t>
            </a:r>
            <a:endParaRPr lang="en-US" b="0" dirty="0">
              <a:solidFill>
                <a:srgbClr val="424142"/>
              </a:solidFill>
              <a:effectLst/>
              <a:latin typeface="Georgia" panose="02040502050405020303" pitchFamily="18" charset="0"/>
            </a:endParaRPr>
          </a:p>
          <a:p>
            <a:pPr algn="l" fontAlgn="base"/>
            <a:r>
              <a:rPr lang="en-US" b="0" dirty="0">
                <a:solidFill>
                  <a:srgbClr val="000000"/>
                </a:solidFill>
                <a:effectLst/>
                <a:latin typeface="Georgia" panose="02040502050405020303" pitchFamily="18" charset="0"/>
              </a:rPr>
              <a:t>(b) Reservation of operating authority with the middle level managers.</a:t>
            </a:r>
            <a:endParaRPr lang="en-US" b="0" dirty="0">
              <a:solidFill>
                <a:srgbClr val="424142"/>
              </a:solidFill>
              <a:effectLst/>
              <a:latin typeface="Georgia" panose="02040502050405020303" pitchFamily="18" charset="0"/>
            </a:endParaRPr>
          </a:p>
        </p:txBody>
      </p:sp>
      <p:sp>
        <p:nvSpPr>
          <p:cNvPr id="10" name="TextBox 9">
            <a:extLst>
              <a:ext uri="{FF2B5EF4-FFF2-40B4-BE49-F238E27FC236}">
                <a16:creationId xmlns:a16="http://schemas.microsoft.com/office/drawing/2014/main" id="{BD9E74FA-E86D-92F3-DC48-F01B75A1AA40}"/>
              </a:ext>
            </a:extLst>
          </p:cNvPr>
          <p:cNvSpPr txBox="1"/>
          <p:nvPr/>
        </p:nvSpPr>
        <p:spPr>
          <a:xfrm>
            <a:off x="492642" y="5603238"/>
            <a:ext cx="6426282" cy="646331"/>
          </a:xfrm>
          <a:prstGeom prst="rect">
            <a:avLst/>
          </a:prstGeom>
          <a:noFill/>
        </p:spPr>
        <p:txBody>
          <a:bodyPr wrap="square">
            <a:spAutoFit/>
          </a:bodyPr>
          <a:lstStyle/>
          <a:p>
            <a:r>
              <a:rPr lang="en-US" b="0" i="0" dirty="0">
                <a:solidFill>
                  <a:srgbClr val="000000"/>
                </a:solidFill>
                <a:effectLst/>
                <a:latin typeface="Georgia" panose="02040502050405020303" pitchFamily="18" charset="0"/>
              </a:rPr>
              <a:t>(c) Operations at lower levels are closely regulated by the top level.</a:t>
            </a:r>
            <a:endParaRPr lang="en-US" dirty="0"/>
          </a:p>
        </p:txBody>
      </p:sp>
    </p:spTree>
    <p:extLst>
      <p:ext uri="{BB962C8B-B14F-4D97-AF65-F5344CB8AC3E}">
        <p14:creationId xmlns:p14="http://schemas.microsoft.com/office/powerpoint/2010/main" val="200987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7C153-7E74-0282-06E2-5639DFF310FB}"/>
              </a:ext>
            </a:extLst>
          </p:cNvPr>
          <p:cNvSpPr>
            <a:spLocks noGrp="1"/>
          </p:cNvSpPr>
          <p:nvPr>
            <p:ph type="title"/>
          </p:nvPr>
        </p:nvSpPr>
        <p:spPr/>
        <p:txBody>
          <a:bodyPr/>
          <a:lstStyle/>
          <a:p>
            <a:r>
              <a:rPr lang="en-US" b="1" i="0" dirty="0">
                <a:solidFill>
                  <a:srgbClr val="000000"/>
                </a:solidFill>
                <a:effectLst/>
                <a:latin typeface="Georgia" panose="02040502050405020303" pitchFamily="18" charset="0"/>
              </a:rPr>
              <a:t>Advantages of </a:t>
            </a:r>
            <a:r>
              <a:rPr lang="en-US" b="1" i="0" dirty="0" err="1">
                <a:solidFill>
                  <a:srgbClr val="000000"/>
                </a:solidFill>
                <a:effectLst/>
                <a:latin typeface="Georgia" panose="02040502050405020303" pitchFamily="18" charset="0"/>
              </a:rPr>
              <a:t>Centralisation</a:t>
            </a:r>
            <a:r>
              <a:rPr lang="en-US" b="1" i="0" dirty="0">
                <a:solidFill>
                  <a:srgbClr val="000000"/>
                </a:solidFill>
                <a:effectLst/>
                <a:latin typeface="Georgia" panose="02040502050405020303" pitchFamily="18" charset="0"/>
              </a:rPr>
              <a:t>:</a:t>
            </a:r>
            <a:endParaRPr lang="en-US" dirty="0"/>
          </a:p>
        </p:txBody>
      </p:sp>
      <p:sp>
        <p:nvSpPr>
          <p:cNvPr id="3" name="Content Placeholder 2">
            <a:extLst>
              <a:ext uri="{FF2B5EF4-FFF2-40B4-BE49-F238E27FC236}">
                <a16:creationId xmlns:a16="http://schemas.microsoft.com/office/drawing/2014/main" id="{A4B56242-9BD8-725A-95B1-7C540CE134C3}"/>
              </a:ext>
            </a:extLst>
          </p:cNvPr>
          <p:cNvSpPr>
            <a:spLocks noGrp="1"/>
          </p:cNvSpPr>
          <p:nvPr>
            <p:ph idx="1"/>
          </p:nvPr>
        </p:nvSpPr>
        <p:spPr/>
        <p:txBody>
          <a:bodyPr>
            <a:normAutofit lnSpcReduction="10000"/>
          </a:bodyPr>
          <a:lstStyle/>
          <a:p>
            <a:r>
              <a:rPr lang="en-US" b="0" i="0" dirty="0">
                <a:solidFill>
                  <a:srgbClr val="000000"/>
                </a:solidFill>
                <a:effectLst/>
                <a:latin typeface="Georgia" panose="02040502050405020303" pitchFamily="18" charset="0"/>
              </a:rPr>
              <a:t>. It Promotes Personal Leadership – In case of small enterprises, personal leadership is an important factor for the success. Similarly, businesses in early stages have operations relatively on a small scale therefore top manager can concentrate entire authority with himself. This will help in taking quick and correct decisions. </a:t>
            </a:r>
          </a:p>
          <a:p>
            <a:r>
              <a:rPr lang="en-US" b="0" i="0" dirty="0">
                <a:solidFill>
                  <a:srgbClr val="000000"/>
                </a:solidFill>
                <a:effectLst/>
                <a:latin typeface="Georgia" panose="02040502050405020303" pitchFamily="18" charset="0"/>
              </a:rPr>
              <a:t>Helps in Achieving Uniformity of Action – Where a company wishes all operative units to perform certain functions in the same manner and at the same time, there must be </a:t>
            </a:r>
            <a:r>
              <a:rPr lang="en-US" b="0" i="0" dirty="0" err="1">
                <a:solidFill>
                  <a:srgbClr val="000000"/>
                </a:solidFill>
                <a:effectLst/>
                <a:latin typeface="Georgia" panose="02040502050405020303" pitchFamily="18" charset="0"/>
              </a:rPr>
              <a:t>centralisation</a:t>
            </a:r>
            <a:r>
              <a:rPr lang="en-US" b="0" i="0" dirty="0">
                <a:solidFill>
                  <a:srgbClr val="000000"/>
                </a:solidFill>
                <a:effectLst/>
                <a:latin typeface="Georgia" panose="02040502050405020303" pitchFamily="18" charset="0"/>
              </a:rPr>
              <a:t> of appropriate decision-making. This will help in achieving uniformity of actions. essential for the success of the business.</a:t>
            </a:r>
            <a:endParaRPr lang="en-US" dirty="0"/>
          </a:p>
        </p:txBody>
      </p:sp>
    </p:spTree>
    <p:extLst>
      <p:ext uri="{BB962C8B-B14F-4D97-AF65-F5344CB8AC3E}">
        <p14:creationId xmlns:p14="http://schemas.microsoft.com/office/powerpoint/2010/main" val="1468331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AFAA7-500C-DC48-E257-C250DFE71DCC}"/>
              </a:ext>
            </a:extLst>
          </p:cNvPr>
          <p:cNvSpPr>
            <a:spLocks noGrp="1"/>
          </p:cNvSpPr>
          <p:nvPr>
            <p:ph type="title"/>
          </p:nvPr>
        </p:nvSpPr>
        <p:spPr>
          <a:xfrm flipV="1">
            <a:off x="9463149" y="-3920544"/>
            <a:ext cx="2673539" cy="258985"/>
          </a:xfrm>
        </p:spPr>
        <p:txBody>
          <a:bodyPr/>
          <a:lstStyle/>
          <a:p>
            <a:endParaRPr lang="en-US" dirty="0"/>
          </a:p>
        </p:txBody>
      </p:sp>
      <p:sp>
        <p:nvSpPr>
          <p:cNvPr id="3" name="Content Placeholder 2">
            <a:extLst>
              <a:ext uri="{FF2B5EF4-FFF2-40B4-BE49-F238E27FC236}">
                <a16:creationId xmlns:a16="http://schemas.microsoft.com/office/drawing/2014/main" id="{88256BB3-74CA-9310-F84A-574A0B95283B}"/>
              </a:ext>
            </a:extLst>
          </p:cNvPr>
          <p:cNvSpPr>
            <a:spLocks noGrp="1"/>
          </p:cNvSpPr>
          <p:nvPr>
            <p:ph idx="1"/>
          </p:nvPr>
        </p:nvSpPr>
        <p:spPr/>
        <p:txBody>
          <a:bodyPr/>
          <a:lstStyle/>
          <a:p>
            <a:r>
              <a:rPr lang="en-US" dirty="0" err="1"/>
              <a:t>Centralisation</a:t>
            </a:r>
            <a:r>
              <a:rPr lang="en-US" dirty="0"/>
              <a:t> has been effective in saving costs and unnecessary overheads since any overlapping or duplicate activities are eliminated</a:t>
            </a:r>
          </a:p>
          <a:p>
            <a:r>
              <a:rPr lang="en-US" dirty="0"/>
              <a:t>The control on operations is outstanding in </a:t>
            </a:r>
            <a:r>
              <a:rPr lang="en-US" dirty="0" err="1"/>
              <a:t>centralised</a:t>
            </a:r>
            <a:r>
              <a:rPr lang="en-US" dirty="0"/>
              <a:t> entities because the mechanism of decision-making is in a single core.</a:t>
            </a:r>
          </a:p>
          <a:p>
            <a:r>
              <a:rPr lang="en-US" dirty="0"/>
              <a:t>Lastly, </a:t>
            </a:r>
            <a:r>
              <a:rPr lang="en-US" dirty="0" err="1"/>
              <a:t>centralised</a:t>
            </a:r>
            <a:r>
              <a:rPr lang="en-US" dirty="0"/>
              <a:t> entities can </a:t>
            </a:r>
            <a:r>
              <a:rPr lang="en-US" dirty="0" err="1"/>
              <a:t>recognise</a:t>
            </a:r>
            <a:r>
              <a:rPr lang="en-US" dirty="0"/>
              <a:t> outstanding talent and enable preferred promotions or other sops to deserving employees.</a:t>
            </a:r>
          </a:p>
        </p:txBody>
      </p:sp>
    </p:spTree>
    <p:extLst>
      <p:ext uri="{BB962C8B-B14F-4D97-AF65-F5344CB8AC3E}">
        <p14:creationId xmlns:p14="http://schemas.microsoft.com/office/powerpoint/2010/main" val="2838059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E4E43-EE48-324C-5CA0-09824E913B79}"/>
              </a:ext>
            </a:extLst>
          </p:cNvPr>
          <p:cNvSpPr>
            <a:spLocks noGrp="1"/>
          </p:cNvSpPr>
          <p:nvPr>
            <p:ph type="title"/>
          </p:nvPr>
        </p:nvSpPr>
        <p:spPr/>
        <p:txBody>
          <a:bodyPr/>
          <a:lstStyle/>
          <a:p>
            <a:r>
              <a:rPr lang="en-US" dirty="0"/>
              <a:t>Meaning of Decentralization </a:t>
            </a:r>
          </a:p>
        </p:txBody>
      </p:sp>
      <p:sp>
        <p:nvSpPr>
          <p:cNvPr id="3" name="Content Placeholder 2">
            <a:extLst>
              <a:ext uri="{FF2B5EF4-FFF2-40B4-BE49-F238E27FC236}">
                <a16:creationId xmlns:a16="http://schemas.microsoft.com/office/drawing/2014/main" id="{CC400E30-318A-461C-B78B-10A710A44714}"/>
              </a:ext>
            </a:extLst>
          </p:cNvPr>
          <p:cNvSpPr>
            <a:spLocks noGrp="1"/>
          </p:cNvSpPr>
          <p:nvPr>
            <p:ph idx="1"/>
          </p:nvPr>
        </p:nvSpPr>
        <p:spPr/>
        <p:txBody>
          <a:bodyPr/>
          <a:lstStyle/>
          <a:p>
            <a:r>
              <a:rPr lang="en-US" dirty="0" err="1"/>
              <a:t>Decentralisation</a:t>
            </a:r>
            <a:r>
              <a:rPr lang="en-US" dirty="0"/>
              <a:t> is its polar opposite. Decision-making and other </a:t>
            </a:r>
            <a:r>
              <a:rPr lang="en-US" dirty="0" err="1"/>
              <a:t>endeavours</a:t>
            </a:r>
            <a:r>
              <a:rPr lang="en-US" dirty="0"/>
              <a:t> are delegated by the top management to subordinates, who in turn are the mid-tier management authorities. Delegation is the key to </a:t>
            </a:r>
            <a:r>
              <a:rPr lang="en-US" dirty="0" err="1"/>
              <a:t>decentralisation</a:t>
            </a:r>
            <a:r>
              <a:rPr lang="en-US" dirty="0"/>
              <a:t>.  Once lower and mid-level management takes decisions which may impact an entire entity, employee empowerment enters the act. The mid-level employees and management have more at stake, and their attention and responsibilities increase automatically.</a:t>
            </a:r>
          </a:p>
        </p:txBody>
      </p:sp>
    </p:spTree>
    <p:extLst>
      <p:ext uri="{BB962C8B-B14F-4D97-AF65-F5344CB8AC3E}">
        <p14:creationId xmlns:p14="http://schemas.microsoft.com/office/powerpoint/2010/main" val="1376130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2933-B9CB-AA9F-BA30-B8CAC7D82D65}"/>
              </a:ext>
            </a:extLst>
          </p:cNvPr>
          <p:cNvSpPr>
            <a:spLocks noGrp="1"/>
          </p:cNvSpPr>
          <p:nvPr>
            <p:ph type="title"/>
          </p:nvPr>
        </p:nvSpPr>
        <p:spPr/>
        <p:txBody>
          <a:bodyPr/>
          <a:lstStyle/>
          <a:p>
            <a:r>
              <a:rPr lang="en-US" dirty="0"/>
              <a:t>Advantages of </a:t>
            </a:r>
            <a:r>
              <a:rPr lang="en-US" dirty="0" err="1"/>
              <a:t>Decentralisation</a:t>
            </a:r>
            <a:endParaRPr lang="en-US" dirty="0"/>
          </a:p>
        </p:txBody>
      </p:sp>
      <p:sp>
        <p:nvSpPr>
          <p:cNvPr id="3" name="Content Placeholder 2">
            <a:extLst>
              <a:ext uri="{FF2B5EF4-FFF2-40B4-BE49-F238E27FC236}">
                <a16:creationId xmlns:a16="http://schemas.microsoft.com/office/drawing/2014/main" id="{21E257B0-944F-ED66-C9F0-4449A0490076}"/>
              </a:ext>
            </a:extLst>
          </p:cNvPr>
          <p:cNvSpPr>
            <a:spLocks noGrp="1"/>
          </p:cNvSpPr>
          <p:nvPr>
            <p:ph idx="1"/>
          </p:nvPr>
        </p:nvSpPr>
        <p:spPr/>
        <p:txBody>
          <a:bodyPr>
            <a:normAutofit fontScale="92500" lnSpcReduction="10000"/>
          </a:bodyPr>
          <a:lstStyle/>
          <a:p>
            <a:r>
              <a:rPr lang="en-US" dirty="0"/>
              <a:t>When it comes to </a:t>
            </a:r>
            <a:r>
              <a:rPr lang="en-US" dirty="0" err="1"/>
              <a:t>centralisation</a:t>
            </a:r>
            <a:r>
              <a:rPr lang="en-US" dirty="0"/>
              <a:t> vs </a:t>
            </a:r>
            <a:r>
              <a:rPr lang="en-US" dirty="0" err="1"/>
              <a:t>decentralisation</a:t>
            </a:r>
            <a:r>
              <a:rPr lang="en-US" dirty="0"/>
              <a:t>, the latter approach boasts these advantages in its </a:t>
            </a:r>
            <a:r>
              <a:rPr lang="en-US" dirty="0" err="1"/>
              <a:t>favour.Both</a:t>
            </a:r>
            <a:r>
              <a:rPr lang="en-US" dirty="0"/>
              <a:t> mid and low-level management are involved in a decision-making process of a </a:t>
            </a:r>
            <a:r>
              <a:rPr lang="en-US" dirty="0" err="1"/>
              <a:t>decentralised</a:t>
            </a:r>
            <a:r>
              <a:rPr lang="en-US" dirty="0"/>
              <a:t> company. It boosts morale, helps employees and managers take independent calls on slippery real-world business situations and also helps delegation of </a:t>
            </a:r>
            <a:r>
              <a:rPr lang="en-US" dirty="0" err="1"/>
              <a:t>duties.Very</a:t>
            </a:r>
            <a:r>
              <a:rPr lang="en-US" dirty="0"/>
              <a:t> importantly, </a:t>
            </a:r>
            <a:r>
              <a:rPr lang="en-US" dirty="0" err="1"/>
              <a:t>decentralisation</a:t>
            </a:r>
            <a:r>
              <a:rPr lang="en-US" dirty="0"/>
              <a:t> improves the quality of management in any company. If there is rapid employee attrition in company ‘A’, for example, the blame often lies with the immediate management. Weeding out any problems is thus </a:t>
            </a:r>
            <a:r>
              <a:rPr lang="en-US" dirty="0" err="1"/>
              <a:t>easier.There</a:t>
            </a:r>
            <a:r>
              <a:rPr lang="en-US" dirty="0"/>
              <a:t> is enough data from research to suggest that </a:t>
            </a:r>
            <a:r>
              <a:rPr lang="en-US" dirty="0" err="1"/>
              <a:t>decentralised</a:t>
            </a:r>
            <a:r>
              <a:rPr lang="en-US" dirty="0"/>
              <a:t> companies take better decisions in crucial situations. The same idea is also true for an entire economy.</a:t>
            </a:r>
          </a:p>
        </p:txBody>
      </p:sp>
    </p:spTree>
    <p:extLst>
      <p:ext uri="{BB962C8B-B14F-4D97-AF65-F5344CB8AC3E}">
        <p14:creationId xmlns:p14="http://schemas.microsoft.com/office/powerpoint/2010/main" val="4195318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F58EA-464F-69DC-BC23-EC4296AA8B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4FF303-5CCC-6E05-0C26-08AF0D06AB64}"/>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456683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Centralization and Decentralization </vt:lpstr>
      <vt:lpstr>Advantages of Centralisation:</vt:lpstr>
      <vt:lpstr>PowerPoint Presentation</vt:lpstr>
      <vt:lpstr>Meaning of Decentralization </vt:lpstr>
      <vt:lpstr>Advantages of Decentralisation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Centralization and Decentralization </dc:title>
  <dc:creator>919113138015</dc:creator>
  <cp:lastModifiedBy>919113138015</cp:lastModifiedBy>
  <cp:revision>3</cp:revision>
  <dcterms:created xsi:type="dcterms:W3CDTF">2023-01-19T01:55:55Z</dcterms:created>
  <dcterms:modified xsi:type="dcterms:W3CDTF">2023-01-30T09:50:10Z</dcterms:modified>
</cp:coreProperties>
</file>